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_rels/drawing1.xml.rels" ContentType="application/vnd.openxmlformats-package.relationships+xml"/>
  <Override PartName="/ppt/diagrams/_rels/data1.xml.rels" ContentType="application/vnd.openxmlformats-package.relationships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_rels/presentation.xml.rels" ContentType="application/vnd.openxmlformats-package.relationships+xml"/>
  <Override PartName="/ppt/media/OOXDiagramDrawingRels1_4.png" ContentType="image/png"/>
  <Override PartName="/ppt/media/OOXDiagramDrawingRels1_3.svg" ContentType="image/svg"/>
  <Override PartName="/ppt/media/image16.png" ContentType="image/png"/>
  <Override PartName="/ppt/media/image7.png" ContentType="image/png"/>
  <Override PartName="/ppt/media/image2.png" ContentType="image/png"/>
  <Override PartName="/ppt/media/image11.png" ContentType="image/png"/>
  <Override PartName="/ppt/media/image17.png" ContentType="image/png"/>
  <Override PartName="/ppt/media/image3.png" ContentType="image/png"/>
  <Override PartName="/ppt/media/image12.png" ContentType="image/png"/>
  <Override PartName="/ppt/media/image18.png" ContentType="image/png"/>
  <Override PartName="/ppt/media/image9.png" ContentType="image/png"/>
  <Override PartName="/ppt/media/image13.png" ContentType="image/png"/>
  <Override PartName="/ppt/media/OOXDiagramDrawingRels1_5.svg" ContentType="image/svg"/>
  <Override PartName="/ppt/media/image10.png" ContentType="image/png"/>
  <Override PartName="/ppt/media/image1.png" ContentType="image/png"/>
  <Override PartName="/ppt/media/image19.jpeg" ContentType="image/jpeg"/>
  <Override PartName="/ppt/media/image15.png" ContentType="image/png"/>
  <Override PartName="/ppt/media/image5.png" ContentType="image/png"/>
  <Override PartName="/ppt/media/image14.png" ContentType="image/png"/>
  <Override PartName="/ppt/media/OOXDiagramDataRels1_0.png" ContentType="image/png"/>
  <Override PartName="/ppt/media/image4.png" ContentType="image/png"/>
  <Override PartName="/ppt/media/OOXDiagramDataRels1_1.svg" ContentType="image/svg"/>
  <Override PartName="/ppt/media/OOXDiagramDataRels1_2.png" ContentType="image/png"/>
  <Override PartName="/ppt/media/image6.png" ContentType="image/png"/>
  <Override PartName="/ppt/media/OOXDiagramDataRels1_3.svg" ContentType="image/svg"/>
  <Override PartName="/ppt/media/OOXDiagramDataRels1_4.png" ContentType="image/png"/>
  <Override PartName="/ppt/media/image8.png" ContentType="image/png"/>
  <Override PartName="/ppt/media/OOXDiagramDataRels1_5.svg" ContentType="image/svg"/>
  <Override PartName="/ppt/media/OOXDiagramDrawingRels1_0.png" ContentType="image/png"/>
  <Override PartName="/ppt/media/OOXDiagramDrawingRels1_1.svg" ContentType="image/svg"/>
  <Override PartName="/ppt/media/OOXDiagramDrawingRels1_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2" Type="http://schemas.openxmlformats.org/officeDocument/2006/relationships/image" Target="../media/OOXDiagramDataRels1_1.svg"/><Relationship Id="rId3" Type="http://schemas.openxmlformats.org/officeDocument/2006/relationships/image" Target="../media/OOXDiagramDataRels1_2.png"/><Relationship Id="rId4" Type="http://schemas.openxmlformats.org/officeDocument/2006/relationships/image" Target="../media/OOXDiagramDataRels1_3.svg"/><Relationship Id="rId5" Type="http://schemas.openxmlformats.org/officeDocument/2006/relationships/image" Target="../media/OOXDiagramDataRels1_4.png"/><Relationship Id="rId6" Type="http://schemas.openxmlformats.org/officeDocument/2006/relationships/image" Target="../media/OOXDiagramDataRels1_5.sv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2" Type="http://schemas.openxmlformats.org/officeDocument/2006/relationships/image" Target="../media/OOXDiagramDrawingRels1_1.svg"/><Relationship Id="rId3" Type="http://schemas.openxmlformats.org/officeDocument/2006/relationships/image" Target="../media/OOXDiagramDrawingRels1_2.png"/><Relationship Id="rId4" Type="http://schemas.openxmlformats.org/officeDocument/2006/relationships/image" Target="../media/OOXDiagramDrawingRels1_3.svg"/><Relationship Id="rId5" Type="http://schemas.openxmlformats.org/officeDocument/2006/relationships/image" Target="../media/OOXDiagramDrawingRels1_4.png"/><Relationship Id="rId6" Type="http://schemas.openxmlformats.org/officeDocument/2006/relationships/image" Target="../media/OOXDiagramDrawingRels1_5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3A3BC6-D717-46FE-A04E-D61B30B8A00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1FB751-AF68-4666-9EC7-09D4562D146D}">
      <dgm:prSet/>
      <dgm:spPr/>
      <dgm:t>
        <a:bodyPr/>
        <a:lstStyle/>
        <a:p>
          <a:r>
            <a:rPr lang="tr-TR"/>
            <a:t>Basit ölçümler (RSSI , Trafik) akıllı kararlara dönüştürüld</a:t>
          </a:r>
          <a:endParaRPr lang="en-US"/>
        </a:p>
      </dgm:t>
    </dgm:pt>
    <dgm:pt modelId="{4C8596E2-B593-482F-8B1F-CD146A95F2E8}" cxnId="{44C34F77-B86B-46FB-B796-15DEB88CAC87}" type="parTrans">
      <dgm:prSet/>
      <dgm:spPr/>
      <dgm:t>
        <a:bodyPr/>
        <a:lstStyle/>
        <a:p>
          <a:endParaRPr lang="en-US"/>
        </a:p>
      </dgm:t>
    </dgm:pt>
    <dgm:pt modelId="{4B75F6EC-FD72-4D2B-A92A-FF588663CCFC}" cxnId="{44C34F77-B86B-46FB-B796-15DEB88CAC87}" type="sibTrans">
      <dgm:prSet/>
      <dgm:spPr/>
      <dgm:t>
        <a:bodyPr/>
        <a:lstStyle/>
        <a:p>
          <a:endParaRPr lang="en-US"/>
        </a:p>
      </dgm:t>
    </dgm:pt>
    <dgm:pt modelId="{0210B209-FFE1-4FEE-8262-0D07C3A1FD1A}">
      <dgm:prSet/>
      <dgm:spPr/>
      <dgm:t>
        <a:bodyPr/>
        <a:lstStyle/>
        <a:p>
          <a:r>
            <a:rPr lang="tr-TR"/>
            <a:t>Gömülü sistemlerde çalışabilen hafif bir model geliştirildi</a:t>
          </a:r>
          <a:endParaRPr lang="en-US"/>
        </a:p>
      </dgm:t>
    </dgm:pt>
    <dgm:pt modelId="{83B42E40-7801-46BD-8A37-085820F54511}" cxnId="{6598EA11-A5DE-44F4-AEE2-514A3191B146}" type="parTrans">
      <dgm:prSet/>
      <dgm:spPr/>
      <dgm:t>
        <a:bodyPr/>
        <a:lstStyle/>
        <a:p>
          <a:endParaRPr lang="en-US"/>
        </a:p>
      </dgm:t>
    </dgm:pt>
    <dgm:pt modelId="{8DB7B9BD-84E8-4243-9D8C-F2F850704E9F}" cxnId="{6598EA11-A5DE-44F4-AEE2-514A3191B146}" type="sibTrans">
      <dgm:prSet/>
      <dgm:spPr/>
      <dgm:t>
        <a:bodyPr/>
        <a:lstStyle/>
        <a:p>
          <a:endParaRPr lang="en-US"/>
        </a:p>
      </dgm:t>
    </dgm:pt>
    <dgm:pt modelId="{EDFEA344-1CDD-4FB3-80D2-A0B40829B8CB}">
      <dgm:prSet/>
      <dgm:spPr/>
      <dgm:t>
        <a:bodyPr/>
        <a:lstStyle/>
        <a:p>
          <a:r>
            <a:rPr lang="tr-TR"/>
            <a:t>IoT dünyasında "Dengeli Güç" problemi çözüldü</a:t>
          </a:r>
          <a:endParaRPr lang="en-US"/>
        </a:p>
      </dgm:t>
    </dgm:pt>
    <dgm:pt modelId="{78DDBD5A-C7C8-44C3-B148-DC2996432D85}" cxnId="{8D84A960-DA08-4FA6-855A-ED80270325BF}" type="parTrans">
      <dgm:prSet/>
      <dgm:spPr/>
      <dgm:t>
        <a:bodyPr/>
        <a:lstStyle/>
        <a:p>
          <a:endParaRPr lang="en-US"/>
        </a:p>
      </dgm:t>
    </dgm:pt>
    <dgm:pt modelId="{37575496-DFE6-4F30-B33F-A6A9DC4DED1C}" cxnId="{8D84A960-DA08-4FA6-855A-ED80270325BF}" type="sibTrans">
      <dgm:prSet/>
      <dgm:spPr/>
      <dgm:t>
        <a:bodyPr/>
        <a:lstStyle/>
        <a:p>
          <a:endParaRPr lang="en-US"/>
        </a:p>
      </dgm:t>
    </dgm:pt>
    <dgm:pt modelId="{5657AEBD-D7D6-4F31-9406-B3F4B3276726}" type="pres">
      <dgm:prSet presAssocID="{733A3BC6-D717-46FE-A04E-D61B30B8A000}" presName="root" presStyleCnt="0">
        <dgm:presLayoutVars>
          <dgm:dir/>
          <dgm:resizeHandles val="exact"/>
        </dgm:presLayoutVars>
      </dgm:prSet>
      <dgm:spPr/>
    </dgm:pt>
    <dgm:pt modelId="{86858373-64B9-4385-9114-A2B6AD353B6E}" type="pres">
      <dgm:prSet presAssocID="{BE1FB751-AF68-4666-9EC7-09D4562D146D}" presName="compNode" presStyleCnt="0"/>
      <dgm:spPr/>
    </dgm:pt>
    <dgm:pt modelId="{E83DABA8-D4BD-4609-ABB9-7DC4DBFFE932}" type="pres">
      <dgm:prSet presAssocID="{BE1FB751-AF68-4666-9EC7-09D4562D146D}" presName="bgRect" presStyleLbl="bgShp" presStyleIdx="0" presStyleCnt="3"/>
      <dgm:spPr/>
    </dgm:pt>
    <dgm:pt modelId="{DA2CA764-BDFC-4582-8142-BC4741E3778E}" type="pres">
      <dgm:prSet presAssocID="{BE1FB751-AF68-4666-9EC7-09D4562D14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1A6C7D02-880E-4505-A8B0-406302B09454}" type="pres">
      <dgm:prSet presAssocID="{BE1FB751-AF68-4666-9EC7-09D4562D146D}" presName="spaceRect" presStyleCnt="0"/>
      <dgm:spPr/>
    </dgm:pt>
    <dgm:pt modelId="{70149C23-2B05-4D3A-9111-865A5112E123}" type="pres">
      <dgm:prSet presAssocID="{BE1FB751-AF68-4666-9EC7-09D4562D146D}" presName="parTx" presStyleLbl="revTx" presStyleIdx="0" presStyleCnt="3">
        <dgm:presLayoutVars>
          <dgm:chMax val="0"/>
          <dgm:chPref val="0"/>
        </dgm:presLayoutVars>
      </dgm:prSet>
      <dgm:spPr/>
    </dgm:pt>
    <dgm:pt modelId="{86289525-517B-4AFC-A590-9B120E05EC49}" type="pres">
      <dgm:prSet presAssocID="{4B75F6EC-FD72-4D2B-A92A-FF588663CCFC}" presName="sibTrans" presStyleCnt="0"/>
      <dgm:spPr/>
    </dgm:pt>
    <dgm:pt modelId="{2533720B-CF5C-4F4A-ACC4-5F99E5E5337D}" type="pres">
      <dgm:prSet presAssocID="{0210B209-FFE1-4FEE-8262-0D07C3A1FD1A}" presName="compNode" presStyleCnt="0"/>
      <dgm:spPr/>
    </dgm:pt>
    <dgm:pt modelId="{4682D408-930C-4A44-AE55-3C4BE70C3692}" type="pres">
      <dgm:prSet presAssocID="{0210B209-FFE1-4FEE-8262-0D07C3A1FD1A}" presName="bgRect" presStyleLbl="bgShp" presStyleIdx="1" presStyleCnt="3"/>
      <dgm:spPr/>
    </dgm:pt>
    <dgm:pt modelId="{9C3B2C17-96F2-40F7-A78C-A3C7D7D93AA0}" type="pres">
      <dgm:prSet presAssocID="{0210B209-FFE1-4FEE-8262-0D07C3A1FD1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F60EB4BA-1B31-4374-92EB-71FD8E0BF705}" type="pres">
      <dgm:prSet presAssocID="{0210B209-FFE1-4FEE-8262-0D07C3A1FD1A}" presName="spaceRect" presStyleCnt="0"/>
      <dgm:spPr/>
    </dgm:pt>
    <dgm:pt modelId="{F857028A-C316-4027-A6F4-BB9EC9B92E17}" type="pres">
      <dgm:prSet presAssocID="{0210B209-FFE1-4FEE-8262-0D07C3A1FD1A}" presName="parTx" presStyleLbl="revTx" presStyleIdx="1" presStyleCnt="3">
        <dgm:presLayoutVars>
          <dgm:chMax val="0"/>
          <dgm:chPref val="0"/>
        </dgm:presLayoutVars>
      </dgm:prSet>
      <dgm:spPr/>
    </dgm:pt>
    <dgm:pt modelId="{36478EED-CC93-4A68-AAC9-D04C0BE82FD6}" type="pres">
      <dgm:prSet presAssocID="{8DB7B9BD-84E8-4243-9D8C-F2F850704E9F}" presName="sibTrans" presStyleCnt="0"/>
      <dgm:spPr/>
    </dgm:pt>
    <dgm:pt modelId="{521FD9F1-34D5-4712-A9CB-9D2AD0F891F5}" type="pres">
      <dgm:prSet presAssocID="{EDFEA344-1CDD-4FB3-80D2-A0B40829B8CB}" presName="compNode" presStyleCnt="0"/>
      <dgm:spPr/>
    </dgm:pt>
    <dgm:pt modelId="{33262D3D-5645-4017-89A4-B6D3072748CB}" type="pres">
      <dgm:prSet presAssocID="{EDFEA344-1CDD-4FB3-80D2-A0B40829B8CB}" presName="bgRect" presStyleLbl="bgShp" presStyleIdx="2" presStyleCnt="3"/>
      <dgm:spPr/>
    </dgm:pt>
    <dgm:pt modelId="{11CDFEE4-30CD-48C2-9784-FB1BADF88B24}" type="pres">
      <dgm:prSet presAssocID="{EDFEA344-1CDD-4FB3-80D2-A0B40829B8C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</dgm:pt>
    <dgm:pt modelId="{55D63794-913C-4084-B634-079C81E2F782}" type="pres">
      <dgm:prSet presAssocID="{EDFEA344-1CDD-4FB3-80D2-A0B40829B8CB}" presName="spaceRect" presStyleCnt="0"/>
      <dgm:spPr/>
    </dgm:pt>
    <dgm:pt modelId="{18F28A24-D44D-47B1-8AC2-4EF6683B1C34}" type="pres">
      <dgm:prSet presAssocID="{EDFEA344-1CDD-4FB3-80D2-A0B40829B8C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59B105-C6A4-47FF-945E-B3854EA4E590}" type="presOf" srcId="{EDFEA344-1CDD-4FB3-80D2-A0B40829B8CB}" destId="{18F28A24-D44D-47B1-8AC2-4EF6683B1C34}" srcOrd="0" destOrd="0" presId="urn:microsoft.com/office/officeart/2018/2/layout/IconVerticalSolidList"/>
    <dgm:cxn modelId="{6598EA11-A5DE-44F4-AEE2-514A3191B146}" srcId="{733A3BC6-D717-46FE-A04E-D61B30B8A000}" destId="{0210B209-FFE1-4FEE-8262-0D07C3A1FD1A}" srcOrd="1" destOrd="0" parTransId="{83B42E40-7801-46BD-8A37-085820F54511}" sibTransId="{8DB7B9BD-84E8-4243-9D8C-F2F850704E9F}"/>
    <dgm:cxn modelId="{8D84A960-DA08-4FA6-855A-ED80270325BF}" srcId="{733A3BC6-D717-46FE-A04E-D61B30B8A000}" destId="{EDFEA344-1CDD-4FB3-80D2-A0B40829B8CB}" srcOrd="2" destOrd="0" parTransId="{78DDBD5A-C7C8-44C3-B148-DC2996432D85}" sibTransId="{37575496-DFE6-4F30-B33F-A6A9DC4DED1C}"/>
    <dgm:cxn modelId="{F3DF834B-B31C-4763-89C5-A6FE642F4518}" type="presOf" srcId="{733A3BC6-D717-46FE-A04E-D61B30B8A000}" destId="{5657AEBD-D7D6-4F31-9406-B3F4B3276726}" srcOrd="0" destOrd="0" presId="urn:microsoft.com/office/officeart/2018/2/layout/IconVerticalSolidList"/>
    <dgm:cxn modelId="{44C34F77-B86B-46FB-B796-15DEB88CAC87}" srcId="{733A3BC6-D717-46FE-A04E-D61B30B8A000}" destId="{BE1FB751-AF68-4666-9EC7-09D4562D146D}" srcOrd="0" destOrd="0" parTransId="{4C8596E2-B593-482F-8B1F-CD146A95F2E8}" sibTransId="{4B75F6EC-FD72-4D2B-A92A-FF588663CCFC}"/>
    <dgm:cxn modelId="{C3D884D3-87EA-4129-99CA-378050A84E66}" type="presOf" srcId="{0210B209-FFE1-4FEE-8262-0D07C3A1FD1A}" destId="{F857028A-C316-4027-A6F4-BB9EC9B92E17}" srcOrd="0" destOrd="0" presId="urn:microsoft.com/office/officeart/2018/2/layout/IconVerticalSolidList"/>
    <dgm:cxn modelId="{9A5F2CDA-B0D5-41F4-993A-B4CB7A9B5D3B}" type="presOf" srcId="{BE1FB751-AF68-4666-9EC7-09D4562D146D}" destId="{70149C23-2B05-4D3A-9111-865A5112E123}" srcOrd="0" destOrd="0" presId="urn:microsoft.com/office/officeart/2018/2/layout/IconVerticalSolidList"/>
    <dgm:cxn modelId="{66479F34-E1A1-4458-BF4B-39A5E8077DA9}" type="presParOf" srcId="{5657AEBD-D7D6-4F31-9406-B3F4B3276726}" destId="{86858373-64B9-4385-9114-A2B6AD353B6E}" srcOrd="0" destOrd="0" presId="urn:microsoft.com/office/officeart/2018/2/layout/IconVerticalSolidList"/>
    <dgm:cxn modelId="{64FA3A0F-2408-48CA-B367-B308F94D4078}" type="presParOf" srcId="{86858373-64B9-4385-9114-A2B6AD353B6E}" destId="{E83DABA8-D4BD-4609-ABB9-7DC4DBFFE932}" srcOrd="0" destOrd="0" presId="urn:microsoft.com/office/officeart/2018/2/layout/IconVerticalSolidList"/>
    <dgm:cxn modelId="{F48FC2DE-9461-4583-84AA-33D84063C61A}" type="presParOf" srcId="{86858373-64B9-4385-9114-A2B6AD353B6E}" destId="{DA2CA764-BDFC-4582-8142-BC4741E3778E}" srcOrd="1" destOrd="0" presId="urn:microsoft.com/office/officeart/2018/2/layout/IconVerticalSolidList"/>
    <dgm:cxn modelId="{9EE166EF-B2EC-49AE-BA4A-2ED14EC4BA52}" type="presParOf" srcId="{86858373-64B9-4385-9114-A2B6AD353B6E}" destId="{1A6C7D02-880E-4505-A8B0-406302B09454}" srcOrd="2" destOrd="0" presId="urn:microsoft.com/office/officeart/2018/2/layout/IconVerticalSolidList"/>
    <dgm:cxn modelId="{48BEFAF1-29ED-4550-99FA-866DC5646F7E}" type="presParOf" srcId="{86858373-64B9-4385-9114-A2B6AD353B6E}" destId="{70149C23-2B05-4D3A-9111-865A5112E123}" srcOrd="3" destOrd="0" presId="urn:microsoft.com/office/officeart/2018/2/layout/IconVerticalSolidList"/>
    <dgm:cxn modelId="{B75C8473-489B-4849-AB65-038465BD3D3B}" type="presParOf" srcId="{5657AEBD-D7D6-4F31-9406-B3F4B3276726}" destId="{86289525-517B-4AFC-A590-9B120E05EC49}" srcOrd="1" destOrd="0" presId="urn:microsoft.com/office/officeart/2018/2/layout/IconVerticalSolidList"/>
    <dgm:cxn modelId="{C81E875C-98A6-488B-B1BC-B570D3DC2E6A}" type="presParOf" srcId="{5657AEBD-D7D6-4F31-9406-B3F4B3276726}" destId="{2533720B-CF5C-4F4A-ACC4-5F99E5E5337D}" srcOrd="2" destOrd="0" presId="urn:microsoft.com/office/officeart/2018/2/layout/IconVerticalSolidList"/>
    <dgm:cxn modelId="{4C3169FC-57ED-4130-BC6E-60CAB78AA6A9}" type="presParOf" srcId="{2533720B-CF5C-4F4A-ACC4-5F99E5E5337D}" destId="{4682D408-930C-4A44-AE55-3C4BE70C3692}" srcOrd="0" destOrd="0" presId="urn:microsoft.com/office/officeart/2018/2/layout/IconVerticalSolidList"/>
    <dgm:cxn modelId="{E09E2795-4D20-4E6E-97F9-82753A0464BF}" type="presParOf" srcId="{2533720B-CF5C-4F4A-ACC4-5F99E5E5337D}" destId="{9C3B2C17-96F2-40F7-A78C-A3C7D7D93AA0}" srcOrd="1" destOrd="0" presId="urn:microsoft.com/office/officeart/2018/2/layout/IconVerticalSolidList"/>
    <dgm:cxn modelId="{CC7A780C-5271-469E-938F-B4DECECD63ED}" type="presParOf" srcId="{2533720B-CF5C-4F4A-ACC4-5F99E5E5337D}" destId="{F60EB4BA-1B31-4374-92EB-71FD8E0BF705}" srcOrd="2" destOrd="0" presId="urn:microsoft.com/office/officeart/2018/2/layout/IconVerticalSolidList"/>
    <dgm:cxn modelId="{2C4D4D71-ECEA-43EC-85EC-0361FC403575}" type="presParOf" srcId="{2533720B-CF5C-4F4A-ACC4-5F99E5E5337D}" destId="{F857028A-C316-4027-A6F4-BB9EC9B92E17}" srcOrd="3" destOrd="0" presId="urn:microsoft.com/office/officeart/2018/2/layout/IconVerticalSolidList"/>
    <dgm:cxn modelId="{7B8E9EFD-3B65-4BDD-9B3A-2E61204AF3F8}" type="presParOf" srcId="{5657AEBD-D7D6-4F31-9406-B3F4B3276726}" destId="{36478EED-CC93-4A68-AAC9-D04C0BE82FD6}" srcOrd="3" destOrd="0" presId="urn:microsoft.com/office/officeart/2018/2/layout/IconVerticalSolidList"/>
    <dgm:cxn modelId="{5C3048E8-2BD4-4A56-BAC8-2087F2B766E5}" type="presParOf" srcId="{5657AEBD-D7D6-4F31-9406-B3F4B3276726}" destId="{521FD9F1-34D5-4712-A9CB-9D2AD0F891F5}" srcOrd="4" destOrd="0" presId="urn:microsoft.com/office/officeart/2018/2/layout/IconVerticalSolidList"/>
    <dgm:cxn modelId="{2CD70E19-4140-4491-8A5E-FE57043B4D1E}" type="presParOf" srcId="{521FD9F1-34D5-4712-A9CB-9D2AD0F891F5}" destId="{33262D3D-5645-4017-89A4-B6D3072748CB}" srcOrd="0" destOrd="0" presId="urn:microsoft.com/office/officeart/2018/2/layout/IconVerticalSolidList"/>
    <dgm:cxn modelId="{3B16915A-5D2C-472B-9DD4-0A6AB97DD499}" type="presParOf" srcId="{521FD9F1-34D5-4712-A9CB-9D2AD0F891F5}" destId="{11CDFEE4-30CD-48C2-9784-FB1BADF88B24}" srcOrd="1" destOrd="0" presId="urn:microsoft.com/office/officeart/2018/2/layout/IconVerticalSolidList"/>
    <dgm:cxn modelId="{E879A620-EA96-49F1-8E62-C51316CA0151}" type="presParOf" srcId="{521FD9F1-34D5-4712-A9CB-9D2AD0F891F5}" destId="{55D63794-913C-4084-B634-079C81E2F782}" srcOrd="2" destOrd="0" presId="urn:microsoft.com/office/officeart/2018/2/layout/IconVerticalSolidList"/>
    <dgm:cxn modelId="{23B84646-C5E1-48FF-B2FD-5E08F8384F0E}" type="presParOf" srcId="{521FD9F1-34D5-4712-A9CB-9D2AD0F891F5}" destId="{18F28A24-D44D-47B1-8AC2-4EF6683B1C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949080" cy="5786280"/>
        <a:chOff x="0" y="0"/>
        <a:chExt cx="6949080" cy="5786280"/>
      </a:xfrm>
    </dsp:grpSpPr>
    <dsp:sp modelId="{E83DABA8-D4BD-4609-ABB9-7DC4DBFFE932}">
      <dsp:nvSpPr>
        <dsp:cNvPr id="3" name="Rounded Rectangle 2"/>
        <dsp:cNvSpPr/>
      </dsp:nvSpPr>
      <dsp:spPr bwMode="white">
        <a:xfrm>
          <a:off x="0" y="0"/>
          <a:ext cx="6949080" cy="1653223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0"/>
        <a:ext cx="6949080" cy="1653223"/>
      </dsp:txXfrm>
    </dsp:sp>
    <dsp:sp modelId="{DA2CA764-BDFC-4582-8142-BC4741E3778E}">
      <dsp:nvSpPr>
        <dsp:cNvPr id="4" name="Rectangles 3"/>
        <dsp:cNvSpPr/>
      </dsp:nvSpPr>
      <dsp:spPr bwMode="white">
        <a:xfrm>
          <a:off x="500100" y="371975"/>
          <a:ext cx="909273" cy="909273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500100" y="371975"/>
        <a:ext cx="909273" cy="909273"/>
      </dsp:txXfrm>
    </dsp:sp>
    <dsp:sp modelId="{70149C23-2B05-4D3A-9111-865A5112E123}">
      <dsp:nvSpPr>
        <dsp:cNvPr id="5" name="Rectangles 4"/>
        <dsp:cNvSpPr/>
      </dsp:nvSpPr>
      <dsp:spPr bwMode="white">
        <a:xfrm>
          <a:off x="1909472" y="0"/>
          <a:ext cx="5039608" cy="165322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74966" tIns="174966" rIns="174966" bIns="174966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tr-TR">
              <a:solidFill>
                <a:schemeClr val="tx1"/>
              </a:solidFill>
            </a:rPr>
            <a:t>Basit ölçümler (RSSI , Trafik) akıllı kararlara dönüştürüld</a:t>
          </a:r>
          <a:endParaRPr lang="en-US">
            <a:solidFill>
              <a:schemeClr val="tx1"/>
            </a:solidFill>
          </a:endParaRPr>
        </a:p>
      </dsp:txBody>
      <dsp:txXfrm>
        <a:off x="1909472" y="0"/>
        <a:ext cx="5039608" cy="1653223"/>
      </dsp:txXfrm>
    </dsp:sp>
    <dsp:sp modelId="{4682D408-930C-4A44-AE55-3C4BE70C3692}">
      <dsp:nvSpPr>
        <dsp:cNvPr id="6" name="Rounded Rectangle 5"/>
        <dsp:cNvSpPr/>
      </dsp:nvSpPr>
      <dsp:spPr bwMode="white">
        <a:xfrm>
          <a:off x="0" y="2066529"/>
          <a:ext cx="6949080" cy="1653223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2066529"/>
        <a:ext cx="6949080" cy="1653223"/>
      </dsp:txXfrm>
    </dsp:sp>
    <dsp:sp modelId="{9C3B2C17-96F2-40F7-A78C-A3C7D7D93AA0}">
      <dsp:nvSpPr>
        <dsp:cNvPr id="7" name="Rectangles 6"/>
        <dsp:cNvSpPr/>
      </dsp:nvSpPr>
      <dsp:spPr bwMode="white">
        <a:xfrm>
          <a:off x="500100" y="2438504"/>
          <a:ext cx="909273" cy="909273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500100" y="2438504"/>
        <a:ext cx="909273" cy="909273"/>
      </dsp:txXfrm>
    </dsp:sp>
    <dsp:sp modelId="{F857028A-C316-4027-A6F4-BB9EC9B92E17}">
      <dsp:nvSpPr>
        <dsp:cNvPr id="8" name="Rectangles 7"/>
        <dsp:cNvSpPr/>
      </dsp:nvSpPr>
      <dsp:spPr bwMode="white">
        <a:xfrm>
          <a:off x="1909472" y="2066529"/>
          <a:ext cx="5039608" cy="165322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74966" tIns="174966" rIns="174966" bIns="174966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tr-TR">
              <a:solidFill>
                <a:schemeClr val="tx1"/>
              </a:solidFill>
            </a:rPr>
            <a:t>Gömülü sistemlerde çalışabilen hafif bir model geliştirildi</a:t>
          </a:r>
          <a:endParaRPr lang="en-US">
            <a:solidFill>
              <a:schemeClr val="tx1"/>
            </a:solidFill>
          </a:endParaRPr>
        </a:p>
      </dsp:txBody>
      <dsp:txXfrm>
        <a:off x="1909472" y="2066529"/>
        <a:ext cx="5039608" cy="1653223"/>
      </dsp:txXfrm>
    </dsp:sp>
    <dsp:sp modelId="{33262D3D-5645-4017-89A4-B6D3072748CB}">
      <dsp:nvSpPr>
        <dsp:cNvPr id="9" name="Rounded Rectangle 8"/>
        <dsp:cNvSpPr/>
      </dsp:nvSpPr>
      <dsp:spPr bwMode="white">
        <a:xfrm>
          <a:off x="0" y="4133057"/>
          <a:ext cx="6949080" cy="1653223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4133057"/>
        <a:ext cx="6949080" cy="1653223"/>
      </dsp:txXfrm>
    </dsp:sp>
    <dsp:sp modelId="{11CDFEE4-30CD-48C2-9784-FB1BADF88B24}">
      <dsp:nvSpPr>
        <dsp:cNvPr id="10" name="Rectangles 9"/>
        <dsp:cNvSpPr/>
      </dsp:nvSpPr>
      <dsp:spPr bwMode="white">
        <a:xfrm>
          <a:off x="500100" y="4505032"/>
          <a:ext cx="909273" cy="909273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500100" y="4505032"/>
        <a:ext cx="909273" cy="909273"/>
      </dsp:txXfrm>
    </dsp:sp>
    <dsp:sp modelId="{18F28A24-D44D-47B1-8AC2-4EF6683B1C34}">
      <dsp:nvSpPr>
        <dsp:cNvPr id="11" name="Rectangles 10"/>
        <dsp:cNvSpPr/>
      </dsp:nvSpPr>
      <dsp:spPr bwMode="white">
        <a:xfrm>
          <a:off x="1909472" y="4133057"/>
          <a:ext cx="5039608" cy="1653223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74966" tIns="174966" rIns="174966" bIns="174966" anchor="ctr"/>
        <a:lstStyle>
          <a:lvl1pPr algn="l">
            <a:defRPr sz="2600"/>
          </a:lvl1pPr>
          <a:lvl2pPr marL="228600" indent="-228600" algn="l">
            <a:defRPr sz="2000"/>
          </a:lvl2pPr>
          <a:lvl3pPr marL="457200" indent="-228600" algn="l">
            <a:defRPr sz="2000"/>
          </a:lvl3pPr>
          <a:lvl4pPr marL="685800" indent="-228600" algn="l">
            <a:defRPr sz="2000"/>
          </a:lvl4pPr>
          <a:lvl5pPr marL="914400" indent="-228600" algn="l">
            <a:defRPr sz="2000"/>
          </a:lvl5pPr>
          <a:lvl6pPr marL="1143000" indent="-228600" algn="l">
            <a:defRPr sz="2000"/>
          </a:lvl6pPr>
          <a:lvl7pPr marL="1371600" indent="-228600" algn="l">
            <a:defRPr sz="2000"/>
          </a:lvl7pPr>
          <a:lvl8pPr marL="1600200" indent="-228600" algn="l">
            <a:defRPr sz="2000"/>
          </a:lvl8pPr>
          <a:lvl9pPr marL="1828800" indent="-228600" algn="l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tr-TR">
              <a:solidFill>
                <a:schemeClr val="tx1"/>
              </a:solidFill>
            </a:rPr>
            <a:t>IoT dünyasında "Dengeli Güç" problemi çözüldü</a:t>
          </a:r>
          <a:endParaRPr lang="en-US">
            <a:solidFill>
              <a:schemeClr val="tx1"/>
            </a:solidFill>
          </a:endParaRPr>
        </a:p>
      </dsp:txBody>
      <dsp:txXfrm>
        <a:off x="1909472" y="4133057"/>
        <a:ext cx="5039608" cy="1653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12720" y="1715400"/>
            <a:ext cx="10652760" cy="459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tr-T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BC76CD-3048-4BD9-AB3E-B055B0409EE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90B8682C-1F8A-4384-AA2D-4D045918F0D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F4F7A25C-364E-4D2F-9CBD-6D669CD9C5D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4F36D3-A113-440B-B6EC-4D6D5BDB88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F96D723-4EC0-4CDE-A6D2-FD7627354A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12720" y="1715400"/>
            <a:ext cx="10652760" cy="459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C1B5B2A-7841-4F34-B885-5BFEE921F1D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EF2959E-4779-4C53-B0CE-BABA6FD3B02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12720" y="1715400"/>
            <a:ext cx="5198400" cy="459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071400" y="1715400"/>
            <a:ext cx="5198400" cy="459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E050BC9-7415-49F9-A1DA-1141245A2A4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AC387A8-2DE1-4C65-BE6E-8C8B0D4398A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72FC821A-E458-4E3C-A49B-97F812D8F94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BF24AE6-6EE3-4AB4-B11F-A89928C2E9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tr-T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Click to edit the title text format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Click to edit the outline text format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Second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Third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Fourth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chemeClr val="dk1"/>
                </a:solidFill>
                <a:latin typeface="Neue Haas Grotesk Text Pro"/>
              </a:rPr>
              <a:t>Fifth Outline Level</a:t>
            </a:r>
            <a:endParaRPr b="0" lang="tr-TR" sz="2000" spc="-1" strike="noStrike">
              <a:solidFill>
                <a:schemeClr val="dk1"/>
              </a:solidFill>
              <a:latin typeface="Neue Haas Grotesk Tex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chemeClr val="dk1"/>
                </a:solidFill>
                <a:latin typeface="Neue Haas Grotesk Text Pro"/>
              </a:rPr>
              <a:t>Sixth Outline Level</a:t>
            </a:r>
            <a:endParaRPr b="0" lang="tr-TR" sz="2000" spc="-1" strike="noStrike">
              <a:solidFill>
                <a:schemeClr val="dk1"/>
              </a:solidFill>
              <a:latin typeface="Neue Haas Grotesk Tex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2000" spc="-1" strike="noStrike">
                <a:solidFill>
                  <a:schemeClr val="dk1"/>
                </a:solidFill>
                <a:latin typeface="Neue Haas Grotesk Text Pro"/>
              </a:rPr>
              <a:t>Seventh Outline Level</a:t>
            </a:r>
            <a:endParaRPr b="0" lang="tr-TR" sz="2000" spc="-1" strike="noStrike">
              <a:solidFill>
                <a:schemeClr val="dk1"/>
              </a:solidFill>
              <a:latin typeface="Neue Haas Grotesk Text Pro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ftr" idx="28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29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 idx="30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ftr" idx="31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ldNum" idx="32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dt" idx="33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Click to edit the title text format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12720" y="1715400"/>
            <a:ext cx="10652760" cy="459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Click to edit the outline text format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Second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Third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Fourth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Fifth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Sixth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Seventh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ftr" idx="10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sldNum" idx="11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dt" idx="12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ftr" idx="13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sldNum" idx="14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dt" idx="15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Click to edit the title text format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12720" y="1715400"/>
            <a:ext cx="5198040" cy="459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Click to edit the outline text format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Second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Third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Fourth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Fifth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Sixth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Seventh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71400" y="1715400"/>
            <a:ext cx="5198040" cy="4593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Click to edit the outline text format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Second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Third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Fourth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Fifth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Sixth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Seventh Outline Level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6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7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dt" idx="18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ftr" idx="19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sldNum" idx="20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dt" idx="21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Click to edit the title text format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ftr" idx="22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sldNum" idx="23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24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5"/>
          </p:nvPr>
        </p:nvSpPr>
        <p:spPr>
          <a:xfrm>
            <a:off x="8876520" y="6453000"/>
            <a:ext cx="280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6"/>
          </p:nvPr>
        </p:nvSpPr>
        <p:spPr>
          <a:xfrm>
            <a:off x="11632320" y="6453000"/>
            <a:ext cx="428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tr-TR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7"/>
          </p:nvPr>
        </p:nvSpPr>
        <p:spPr>
          <a:xfrm>
            <a:off x="137160" y="6453000"/>
            <a:ext cx="349344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tr-T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tr-T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tr-T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1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50" name="Picture 3" descr="elektronik donanım, devre, elektronik bileşen, elektronik mühendisliği içeren bir resim&#10;&#10;Yapay zeka tarafından oluşturulmuş içerik yanlış olabilir."/>
          <p:cNvPicPr/>
          <p:nvPr/>
        </p:nvPicPr>
        <p:blipFill>
          <a:blip r:embed="rId1">
            <a:alphaModFix amt="60000"/>
          </a:blip>
          <a:srcRect l="0" t="23782" r="0" b="14898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301840" y="1190160"/>
            <a:ext cx="7587360" cy="2235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tr-TR" sz="5000" spc="-1" strike="noStrike">
                <a:solidFill>
                  <a:srgbClr val="ffffff"/>
                </a:solidFill>
                <a:latin typeface="Neue Haas Grotesk Text Pro"/>
                <a:ea typeface="Meiryo"/>
              </a:rPr>
              <a:t>AKILLI ENERJİ YÖNETİM SİSTEMLER</a:t>
            </a:r>
            <a:endParaRPr b="0" lang="tr-TR" sz="50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ubTitle"/>
          </p:nvPr>
        </p:nvSpPr>
        <p:spPr>
          <a:xfrm>
            <a:off x="2301840" y="3794040"/>
            <a:ext cx="7587360" cy="14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tr-TR" sz="2200" spc="-1" strike="noStrike">
                <a:solidFill>
                  <a:srgbClr val="ffffff"/>
                </a:solidFill>
                <a:latin typeface="Neue Haas Grotesk Text Pro"/>
                <a:ea typeface="Meiryo"/>
              </a:rPr>
              <a:t>IoT ML Entegrasyonu ile BLE Cihazlarında Enerji ve Performans Optimizasyonu</a:t>
            </a:r>
            <a:endParaRPr b="0" lang="tr-TR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80" name="İçerik Yer Tutucusu 3" descr="metin, ekran görüntüsü, yazı tipi, sayı, numara içeren bir resim&#10;&#10;Yapay zeka tarafından oluşturulmuş içerik yanlış olabilir."/>
          <p:cNvPicPr/>
          <p:nvPr/>
        </p:nvPicPr>
        <p:blipFill>
          <a:blip r:embed="rId1"/>
          <a:srcRect l="0" t="0" r="3" b="667"/>
          <a:stretch/>
        </p:blipFill>
        <p:spPr>
          <a:xfrm>
            <a:off x="-320760" y="-720"/>
            <a:ext cx="12611880" cy="683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10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12720" y="1114920"/>
            <a:ext cx="4620960" cy="136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tr-TR" sz="2800" spc="-1" strike="noStrike">
                <a:solidFill>
                  <a:schemeClr val="dk1"/>
                </a:solidFill>
                <a:latin typeface="Neue Haas Grotesk Text Pro"/>
              </a:rPr>
              <a:t>Veri Analizi:Performans Karşılaştırmas</a:t>
            </a:r>
            <a:endParaRPr b="0" lang="tr-TR" sz="28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pic>
        <p:nvPicPr>
          <p:cNvPr id="83" name="İçerik Yer Tutucusu 4" descr="metin, yazı tipi, ekran görüntüsü, beyaz içeren bir resim&#10;&#10;Yapay zeka tarafından oluşturulmuş içerik yanlış olabilir."/>
          <p:cNvPicPr/>
          <p:nvPr/>
        </p:nvPicPr>
        <p:blipFill>
          <a:blip r:embed="rId1"/>
          <a:srcRect l="1957" t="15195" r="-2283" b="20987"/>
          <a:stretch/>
        </p:blipFill>
        <p:spPr>
          <a:xfrm>
            <a:off x="616680" y="2790720"/>
            <a:ext cx="3763800" cy="3557880"/>
          </a:xfrm>
          <a:prstGeom prst="rect">
            <a:avLst/>
          </a:prstGeom>
          <a:ln w="0">
            <a:noFill/>
          </a:ln>
        </p:spPr>
      </p:pic>
      <p:pic>
        <p:nvPicPr>
          <p:cNvPr id="84" name="İçerik Yer Tutucusu 3" descr="metin, çizgi, öykü gelişim çizgisi&#10;&#10;Yapay zeka tarafından oluşturulmuş içerik yanlış olabilir."/>
          <p:cNvPicPr/>
          <p:nvPr/>
        </p:nvPicPr>
        <p:blipFill>
          <a:blip r:embed="rId2"/>
          <a:srcRect l="640" t="0" r="-160" b="268"/>
          <a:stretch/>
        </p:blipFill>
        <p:spPr>
          <a:xfrm>
            <a:off x="5060160" y="1795320"/>
            <a:ext cx="6875280" cy="411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 useBgFill="1">
        <p:nvSpPr>
          <p:cNvPr id="86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14520" y="548640"/>
            <a:ext cx="7097760" cy="132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tr-TR" sz="3600" spc="-1" strike="noStrike">
                <a:solidFill>
                  <a:schemeClr val="dk1"/>
                </a:solidFill>
                <a:latin typeface="Neue Haas Grotesk Text Pro"/>
              </a:rPr>
              <a:t>Makine Öğrenmesi Modeli:Desicion Tree</a:t>
            </a:r>
            <a:endParaRPr b="0" lang="tr-TR" sz="36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pic>
        <p:nvPicPr>
          <p:cNvPr id="88" name="İçerik Yer Tutucusu 3" descr="metin, ekran görüntüsü, diyagram, yazı tipi içeren bir resim&#10;&#10;Yapay zeka tarafından oluşturulmuş içerik yanlış olabilir."/>
          <p:cNvPicPr/>
          <p:nvPr/>
        </p:nvPicPr>
        <p:blipFill>
          <a:blip r:embed="rId1"/>
          <a:stretch/>
        </p:blipFill>
        <p:spPr>
          <a:xfrm>
            <a:off x="477000" y="2032200"/>
            <a:ext cx="6075360" cy="4011120"/>
          </a:xfrm>
          <a:prstGeom prst="rect">
            <a:avLst/>
          </a:prstGeom>
          <a:ln w="0">
            <a:noFill/>
          </a:ln>
        </p:spPr>
      </p:pic>
      <p:sp>
        <p:nvSpPr>
          <p:cNvPr id="89" name="Metin kutusu 5"/>
          <p:cNvSpPr/>
          <p:nvPr/>
        </p:nvSpPr>
        <p:spPr>
          <a:xfrm>
            <a:off x="7235640" y="2414520"/>
            <a:ext cx="40899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tr-TR" sz="1800" spc="-1" strike="noStrike">
                <a:solidFill>
                  <a:schemeClr val="dk1"/>
                </a:solidFill>
                <a:latin typeface="Neue Haas Grotesk Text Pro"/>
              </a:rPr>
              <a:t>GİRDİLER:</a:t>
            </a: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 Mesafe,RSSI,ADV Rate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tr-TR" sz="1800" spc="-1" strike="noStrike">
                <a:solidFill>
                  <a:schemeClr val="dk1"/>
                </a:solidFill>
                <a:latin typeface="Neue Haas Grotesk Text Pro"/>
              </a:rPr>
              <a:t>ÇIKTI:</a:t>
            </a: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 Optimal güç seviyesi(L0,L1,L2)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tr-TR" sz="1800" spc="-1" strike="noStrike">
                <a:solidFill>
                  <a:schemeClr val="dk1"/>
                </a:solidFill>
                <a:latin typeface="Neue Haas Grotesk Text Pro"/>
              </a:rPr>
              <a:t>Neden Destination Tree? </a:t>
            </a: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Hafif ,hızlı mikrodenetleyiciler için uygundur.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91" name="İçerik Yer Tutucusu 3" descr="metin, diyagram, ekran görüntüsü, yazı tipi içeren bir resim&#10;&#10;Yapay zeka tarafından oluşturulmuş içerik yanlış olabilir."/>
          <p:cNvPicPr/>
          <p:nvPr/>
        </p:nvPicPr>
        <p:blipFill>
          <a:blip r:embed="rId1"/>
          <a:srcRect l="1465" t="0" r="2092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93" name="İçerik Yer Tutucusu 3" descr="metin, ekran görüntüsü, tasarım içeren bir resim&#10;&#10;Yapay zeka tarafından oluşturulmuş içerik yanlış olabilir."/>
          <p:cNvPicPr/>
          <p:nvPr/>
        </p:nvPicPr>
        <p:blipFill>
          <a:blip r:embed="rId1"/>
          <a:srcRect l="0" t="0" r="3" b="2041"/>
          <a:stretch/>
        </p:blipFill>
        <p:spPr>
          <a:xfrm>
            <a:off x="-720" y="-720"/>
            <a:ext cx="12192480" cy="696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95" name="İçerik Yer Tutucusu 3" descr="metin, daire, ekran görüntüsü, yazı tipi içeren bir resim&#10;&#10;Yapay zeka tarafından oluşturulmuş içerik yanlış olabilir."/>
          <p:cNvPicPr/>
          <p:nvPr/>
        </p:nvPicPr>
        <p:blipFill>
          <a:blip r:embed="rId1"/>
          <a:srcRect l="3554" t="0" r="0" b="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3492360" cy="5787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tr-TR" sz="4000" spc="-1" strike="noStrike">
                <a:solidFill>
                  <a:schemeClr val="dk1"/>
                </a:solidFill>
                <a:latin typeface="Neue Haas Grotesk Text Pro"/>
              </a:rPr>
              <a:t>Özet ve Kazanımlar</a:t>
            </a:r>
            <a:endParaRPr b="0" lang="tr-TR" sz="40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795381513"/>
              </p:ext>
            </p:extLst>
          </p:nvPr>
        </p:nvGraphicFramePr>
        <p:xfrm>
          <a:off x="4860000" y="154080"/>
          <a:ext cx="6948720" cy="5785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99" name="Picture 5" descr="Beyaz arka plan üzerinde kahve"/>
          <p:cNvPicPr/>
          <p:nvPr/>
        </p:nvPicPr>
        <p:blipFill>
          <a:blip r:embed="rId1"/>
          <a:srcRect l="0" t="7810" r="0" b="7810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sp>
        <p:nvSpPr>
          <p:cNvPr id="100" name="Rectangle 11"/>
          <p:cNvSpPr/>
          <p:nvPr/>
        </p:nvSpPr>
        <p:spPr>
          <a:xfrm rot="5400000">
            <a:off x="752760" y="-752040"/>
            <a:ext cx="6857280" cy="836136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26760" y="-115920"/>
            <a:ext cx="4505400" cy="1888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ffffff"/>
                </a:solidFill>
                <a:latin typeface="Neue Haas Grotesk Text Pro"/>
              </a:rPr>
              <a:t>TEŞEKKÜRLER</a:t>
            </a:r>
            <a:endParaRPr b="0" lang="tr-TR" sz="40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sp>
        <p:nvSpPr>
          <p:cNvPr id="102" name="Metin kutusu 3"/>
          <p:cNvSpPr/>
          <p:nvPr/>
        </p:nvSpPr>
        <p:spPr>
          <a:xfrm>
            <a:off x="626760" y="1861200"/>
            <a:ext cx="4505400" cy="89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normAutofit/>
          </a:bodyPr>
          <a:p>
            <a:pPr defTabSz="914400">
              <a:lnSpc>
                <a:spcPct val="12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Neue Haas Grotesk Text Pro"/>
              </a:rPr>
              <a:t>Sorular ve Cevaplar</a:t>
            </a:r>
            <a:endParaRPr b="0" lang="tr-T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" name="Metin kutusu 4"/>
          <p:cNvSpPr/>
          <p:nvPr/>
        </p:nvSpPr>
        <p:spPr>
          <a:xfrm>
            <a:off x="724320" y="4481640"/>
            <a:ext cx="274248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tr-TR" sz="1800" spc="-1" strike="noStrike">
                <a:solidFill>
                  <a:schemeClr val="dk1"/>
                </a:solidFill>
                <a:latin typeface="Neue Haas Grotesk Text Pro"/>
              </a:rPr>
              <a:t>Proje Ekibi</a:t>
            </a:r>
            <a:endParaRPr b="0" lang="tr-T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Fatma Nur Yazıcı</a:t>
            </a:r>
            <a:endParaRPr b="0" lang="tr-T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Elif Beycan</a:t>
            </a:r>
            <a:endParaRPr b="0" lang="tr-T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Mualla Çapar</a:t>
            </a:r>
            <a:endParaRPr b="0" lang="tr-TR" sz="18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Nermin Baycan</a:t>
            </a:r>
            <a:endParaRPr b="0" lang="tr-T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20320" y="548640"/>
            <a:ext cx="11660040" cy="91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tr-TR" sz="3600" spc="-1" strike="noStrike">
                <a:solidFill>
                  <a:schemeClr val="dk1"/>
                </a:solidFill>
                <a:latin typeface="Neue Haas Grotesk Text Pro"/>
              </a:rPr>
              <a:t>Statik sistemlerin ikilemi:Batarya mı ,Bağlantı mı?</a:t>
            </a:r>
            <a:endParaRPr b="0" lang="tr-TR" sz="36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pic>
        <p:nvPicPr>
          <p:cNvPr id="54" name="İçerik Yer Tutucusu 3" descr="metin, ekran görüntüsü, diyagram, tasarım içeren bir resim&#10;&#10;Yapay zeka tarafından oluşturulmuş içerik yanlış olabilir."/>
          <p:cNvPicPr/>
          <p:nvPr/>
        </p:nvPicPr>
        <p:blipFill>
          <a:blip r:embed="rId1"/>
          <a:srcRect l="0" t="0" r="168" b="0"/>
          <a:stretch/>
        </p:blipFill>
        <p:spPr>
          <a:xfrm>
            <a:off x="614160" y="1613520"/>
            <a:ext cx="10724760" cy="3688920"/>
          </a:xfrm>
          <a:prstGeom prst="rect">
            <a:avLst/>
          </a:prstGeom>
          <a:ln w="0">
            <a:noFill/>
          </a:ln>
        </p:spPr>
      </p:pic>
      <p:sp>
        <p:nvSpPr>
          <p:cNvPr id="55" name="Metin kutusu 4"/>
          <p:cNvSpPr/>
          <p:nvPr/>
        </p:nvSpPr>
        <p:spPr>
          <a:xfrm>
            <a:off x="1486080" y="5515200"/>
            <a:ext cx="9219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tr-TR" sz="1800" spc="-1" strike="noStrike">
                <a:solidFill>
                  <a:schemeClr val="dk1"/>
                </a:solidFill>
                <a:latin typeface="Neue Haas Grotesk Text Pro"/>
              </a:rPr>
              <a:t>HEDEF</a:t>
            </a: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:Ortam koşullarını analiz ederek "cihazın ihtiyacı olan kadar" enerji harcamak.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Metin kutusu 5"/>
          <p:cNvSpPr/>
          <p:nvPr/>
        </p:nvSpPr>
        <p:spPr>
          <a:xfrm>
            <a:off x="1486800" y="5948280"/>
            <a:ext cx="86878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tr-TR" sz="1800" spc="-1" strike="noStrike">
                <a:solidFill>
                  <a:schemeClr val="dk1"/>
                </a:solidFill>
                <a:latin typeface="Neue Haas Grotesk Text Pro"/>
              </a:rPr>
              <a:t>YAKLAŞIM</a:t>
            </a: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:Statik kurallar yerine veriye dayalı dinamik bir karar mekanizması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58" name="Rectangle 10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pic>
        <p:nvPicPr>
          <p:cNvPr id="59" name="İçerik Yer Tutucusu 3" descr="metin, yazı tipi, ekran görüntüsü, sayı, numara içeren bir resim&#10;&#10;Yapay zeka tarafından oluşturulmuş içerik yanlış olabilir."/>
          <p:cNvPicPr/>
          <p:nvPr/>
        </p:nvPicPr>
        <p:blipFill>
          <a:blip r:embed="rId1"/>
          <a:srcRect l="686" t="0" r="0" b="0"/>
          <a:stretch/>
        </p:blipFill>
        <p:spPr>
          <a:xfrm>
            <a:off x="0" y="543960"/>
            <a:ext cx="12191400" cy="576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10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pic>
        <p:nvPicPr>
          <p:cNvPr id="61" name="İçerik Yer Tutucusu 3" descr="elektronik donanım, metin, elektronik bileşen, devre bileşeni içeren bir resim&#10;&#10;Yapay zeka tarafından oluşturulmuş içerik yanlış olabilir."/>
          <p:cNvPicPr/>
          <p:nvPr/>
        </p:nvPicPr>
        <p:blipFill>
          <a:blip r:embed="rId1"/>
          <a:srcRect l="0" t="0" r="0" b="6035"/>
          <a:stretch/>
        </p:blipFill>
        <p:spPr>
          <a:xfrm>
            <a:off x="0" y="0"/>
            <a:ext cx="7722720" cy="6857280"/>
          </a:xfrm>
          <a:prstGeom prst="rect">
            <a:avLst/>
          </a:prstGeom>
          <a:ln w="0">
            <a:noFill/>
          </a:ln>
        </p:spPr>
      </p:pic>
      <p:sp>
        <p:nvSpPr>
          <p:cNvPr id="62" name="PlaceHolder 1"/>
          <p:cNvSpPr>
            <a:spLocks noGrp="1"/>
          </p:cNvSpPr>
          <p:nvPr>
            <p:ph/>
          </p:nvPr>
        </p:nvSpPr>
        <p:spPr>
          <a:xfrm>
            <a:off x="8260560" y="1541520"/>
            <a:ext cx="3211920" cy="377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Neue Haas Grotesk Text Pro"/>
              </a:rPr>
              <a:t>TX (Verici):</a:t>
            </a:r>
            <a:r>
              <a:rPr b="0" lang="en-US" sz="1800" spc="-1" strike="noStrike">
                <a:solidFill>
                  <a:schemeClr val="dk1"/>
                </a:solidFill>
                <a:latin typeface="Neue Haas Grotesk Text Pro"/>
              </a:rPr>
              <a:t> Sürekli olarak ortam koşullarına göre kendini ayalayan yayıncı cihaz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Neue Haas Grotesk Text Pro"/>
              </a:rPr>
              <a:t>RX (Alıcı) </a:t>
            </a:r>
            <a:r>
              <a:rPr b="0" lang="en-US" sz="1800" spc="-1" strike="noStrike">
                <a:solidFill>
                  <a:schemeClr val="dk1"/>
                </a:solidFill>
                <a:latin typeface="Neue Haas Grotesk Text Pro"/>
              </a:rPr>
              <a:t>: Sinyalleri dinleyen, veriyi toplayan ve analizi yapan 'beyin'.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marL="228600" indent="-2286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chemeClr val="dk1"/>
                </a:solidFill>
                <a:latin typeface="Neue Haas Grotesk Text Pro"/>
              </a:rPr>
              <a:t>İletişim</a:t>
            </a:r>
            <a:r>
              <a:rPr b="0" lang="en-US" sz="1800" spc="-1" strike="noStrike">
                <a:solidFill>
                  <a:schemeClr val="dk1"/>
                </a:solidFill>
                <a:latin typeface="Neue Haas Grotesk Text Pro"/>
              </a:rPr>
              <a:t>: BLE(Bluetooth Low Energy) protokülü üzerinden haberleşme</a:t>
            </a: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  <a:p>
            <a:pPr indent="0" defTabSz="914400">
              <a:lnSpc>
                <a:spcPct val="12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tr-TR" sz="1800" spc="-1" strike="noStrike">
              <a:solidFill>
                <a:schemeClr val="dk1"/>
              </a:solidFill>
              <a:latin typeface="Neue Haas Grotesk Text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15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64" name="İçerik Yer Tutucusu 3" descr="metin, ekran görüntüsü, diyagram, elektronik donanım içeren bir resim&#10;&#10;Yapay zeka tarafından oluşturulmuş içerik yanlış olabilir."/>
          <p:cNvPicPr/>
          <p:nvPr/>
        </p:nvPicPr>
        <p:blipFill>
          <a:blip r:embed="rId1"/>
          <a:srcRect l="107" t="-196" r="-216" b="-600"/>
          <a:stretch/>
        </p:blipFill>
        <p:spPr>
          <a:xfrm>
            <a:off x="3240" y="174240"/>
            <a:ext cx="12188520" cy="668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12720" y="548640"/>
            <a:ext cx="10652760" cy="113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tr-TR" sz="3600" spc="-1" strike="noStrike">
                <a:solidFill>
                  <a:schemeClr val="dk1"/>
                </a:solidFill>
                <a:latin typeface="Neue Haas Grotesk Text Pro"/>
              </a:rPr>
              <a:t>Metodoloji: Duty Cycle Seviyeleri(L-Levels)</a:t>
            </a:r>
            <a:endParaRPr b="0" lang="tr-TR" sz="3600" spc="-1" strike="noStrike">
              <a:solidFill>
                <a:schemeClr val="dk1"/>
              </a:solidFill>
              <a:latin typeface="Neue Haas Grotesk Text Pro"/>
            </a:endParaRPr>
          </a:p>
        </p:txBody>
      </p:sp>
      <p:pic>
        <p:nvPicPr>
          <p:cNvPr id="66" name="İçerik Yer Tutucusu 3" descr="metin, ekran görüntüsü, yazı tipi, çizgi içeren bir resim&#10;&#10;Yapay zeka tarafından oluşturulmuş içerik yanlış olabilir."/>
          <p:cNvPicPr/>
          <p:nvPr/>
        </p:nvPicPr>
        <p:blipFill>
          <a:blip r:embed="rId1"/>
          <a:stretch/>
        </p:blipFill>
        <p:spPr>
          <a:xfrm>
            <a:off x="494640" y="2531880"/>
            <a:ext cx="10908000" cy="1136520"/>
          </a:xfrm>
          <a:prstGeom prst="rect">
            <a:avLst/>
          </a:prstGeom>
          <a:ln w="0">
            <a:noFill/>
          </a:ln>
        </p:spPr>
      </p:pic>
      <p:sp>
        <p:nvSpPr>
          <p:cNvPr id="67" name="Metin kutusu 4"/>
          <p:cNvSpPr/>
          <p:nvPr/>
        </p:nvSpPr>
        <p:spPr>
          <a:xfrm>
            <a:off x="917640" y="1501200"/>
            <a:ext cx="10062000" cy="869760"/>
          </a:xfrm>
          <a:prstGeom prst="rect">
            <a:avLst/>
          </a:prstGeom>
          <a:solidFill>
            <a:srgbClr val="ffffff"/>
          </a:solidFill>
          <a:ln>
            <a:solidFill>
              <a:srgbClr val="4472c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numCol="1" spcCol="0" horzOverflow="overflow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tr-TR" sz="1800" spc="-1" strike="noStrike">
                <a:solidFill>
                  <a:schemeClr val="dk1"/>
                </a:solidFill>
                <a:latin typeface="Neue Haas Grotesk Text Pro"/>
              </a:rPr>
              <a:t>Batarya tüketimini simüle etmek için cihazın aktif kalma süresi(duty cycle) manüpile edilmiştir. 10 saniyelik bir pencere içinde "İletim"(on) ve "Uyku"(off) süreleri değiştirilmiştir.</a:t>
            </a: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" name="Resim 6" descr="metin, ekran görüntüsü, çizgi, yazı tipi içeren bir resim&#10;&#10;Yapay zeka tarafından oluşturulmuş içerik yanlış olabilir."/>
          <p:cNvPicPr/>
          <p:nvPr/>
        </p:nvPicPr>
        <p:blipFill>
          <a:blip r:embed="rId2"/>
          <a:stretch/>
        </p:blipFill>
        <p:spPr>
          <a:xfrm>
            <a:off x="551880" y="3717360"/>
            <a:ext cx="10908000" cy="1221480"/>
          </a:xfrm>
          <a:prstGeom prst="rect">
            <a:avLst/>
          </a:prstGeom>
          <a:ln w="0">
            <a:noFill/>
          </a:ln>
        </p:spPr>
      </p:pic>
      <p:pic>
        <p:nvPicPr>
          <p:cNvPr id="69" name="Picture 1" descr=""/>
          <p:cNvPicPr/>
          <p:nvPr/>
        </p:nvPicPr>
        <p:blipFill>
          <a:blip r:embed="rId3"/>
          <a:stretch/>
        </p:blipFill>
        <p:spPr>
          <a:xfrm>
            <a:off x="911160" y="4987440"/>
            <a:ext cx="10271520" cy="116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71" name="İçerik Yer Tutucusu 3" descr="metin, taslak, diyagram, çizim içeren bir resim&#10;&#10;Yapay zeka tarafından oluşturulmuş içerik yanlış olabilir."/>
          <p:cNvPicPr/>
          <p:nvPr/>
        </p:nvPicPr>
        <p:blipFill>
          <a:blip r:embed="rId1"/>
          <a:srcRect l="10829" t="0" r="1670" b="0"/>
          <a:stretch/>
        </p:blipFill>
        <p:spPr>
          <a:xfrm>
            <a:off x="-5400" y="5400"/>
            <a:ext cx="12202200" cy="6860520"/>
          </a:xfrm>
          <a:prstGeom prst="rect">
            <a:avLst/>
          </a:prstGeom>
          <a:ln w="0">
            <a:noFill/>
          </a:ln>
        </p:spPr>
      </p:pic>
      <p:sp>
        <p:nvSpPr>
          <p:cNvPr id="72" name="Metin kutusu 4"/>
          <p:cNvSpPr/>
          <p:nvPr/>
        </p:nvSpPr>
        <p:spPr>
          <a:xfrm>
            <a:off x="227160" y="249840"/>
            <a:ext cx="40269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tr-TR" sz="2400" spc="-1" strike="noStrike">
                <a:solidFill>
                  <a:schemeClr val="dk1"/>
                </a:solidFill>
                <a:latin typeface="Neue Haas Grotesk Text Pro"/>
              </a:rPr>
              <a:t>VERİ TOPLAMA SAHASI</a:t>
            </a:r>
            <a:endParaRPr b="0" lang="tr-T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37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sp>
        <p:nvSpPr>
          <p:cNvPr id="74" name="Rectangle 39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endParaRPr b="0" lang="en-US" sz="1800" spc="-1" strike="noStrike">
              <a:solidFill>
                <a:srgbClr val="ffffff"/>
              </a:solidFill>
              <a:latin typeface="Neue Haas Grotesk Text Pro"/>
            </a:endParaRPr>
          </a:p>
        </p:txBody>
      </p:sp>
      <p:pic>
        <p:nvPicPr>
          <p:cNvPr id="75" name="İçerik Yer Tutucusu 17" descr="metin, yazı tipi, logo, simge, sembol içeren bir resim&#10;&#10;Yapay zeka tarafından oluşturulmuş içerik yanlış olabilir."/>
          <p:cNvPicPr/>
          <p:nvPr/>
        </p:nvPicPr>
        <p:blipFill>
          <a:blip r:embed="rId1"/>
          <a:stretch/>
        </p:blipFill>
        <p:spPr>
          <a:xfrm>
            <a:off x="126360" y="1631160"/>
            <a:ext cx="12060720" cy="5229720"/>
          </a:xfrm>
          <a:prstGeom prst="rect">
            <a:avLst/>
          </a:prstGeom>
          <a:ln w="0">
            <a:noFill/>
          </a:ln>
        </p:spPr>
      </p:pic>
      <p:sp>
        <p:nvSpPr>
          <p:cNvPr id="76" name="Metin kutusu 16"/>
          <p:cNvSpPr/>
          <p:nvPr/>
        </p:nvSpPr>
        <p:spPr>
          <a:xfrm>
            <a:off x="2917440" y="533520"/>
            <a:ext cx="8686080" cy="7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Neue Haas Grotesk Text Pro"/>
                <a:ea typeface="Neue Haas Grotesk Text Pro"/>
              </a:rPr>
              <a:t>TOPLANAN VERİ PARAMETRELERİ</a:t>
            </a:r>
            <a:endParaRPr b="0" lang="tr-TR" sz="2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tr-T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8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Neue Haas Grotesk Text Pro"/>
            </a:endParaRPr>
          </a:p>
        </p:txBody>
      </p:sp>
      <p:pic>
        <p:nvPicPr>
          <p:cNvPr id="78" name="İçerik Yer Tutucusu 3" descr="metin, ekran görüntüsü, yazı tipi içeren bir resim&#10;&#10;Yapay zeka tarafından oluşturulmuş içerik yanlış olabilir."/>
          <p:cNvPicPr/>
          <p:nvPr/>
        </p:nvPicPr>
        <p:blipFill>
          <a:blip r:embed="rId1"/>
          <a:srcRect l="0" t="667" r="3" b="0"/>
          <a:stretch/>
        </p:blipFill>
        <p:spPr>
          <a:xfrm>
            <a:off x="-720" y="-720"/>
            <a:ext cx="12468600" cy="708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VanillaVTI">
  <a:themeElements>
    <a:clrScheme name="Vanilla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 pitchFamily="0" charset="1"/>
        <a:ea typeface=""/>
        <a:cs typeface=""/>
      </a:majorFont>
      <a:minorFont>
        <a:latin typeface="Neue Haas Grotesk Text Pro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Application>LibreOffice/24.2.7.2$Linux_X86_64 LibreOffice_project/420$Build-2</Application>
  <AppVersion>15.0000</AppVersion>
  <Words>1134</Words>
  <Paragraphs>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2026-01-14T22:25:00Z</dcterms:created>
  <dc:creator/>
  <dc:description/>
  <dc:language>tr-TR</dc:language>
  <cp:lastModifiedBy/>
  <dcterms:modified xsi:type="dcterms:W3CDTF">2026-01-15T13:20:06Z</dcterms:modified>
  <cp:revision>456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F1C0A0D8221B40979C4465C20BF1C330_13</vt:lpwstr>
  </property>
  <property fmtid="{D5CDD505-2E9C-101B-9397-08002B2CF9AE}" pid="3" name="KSOProductBuildVer">
    <vt:lpwstr>1033-12.2.0.23155</vt:lpwstr>
  </property>
  <property fmtid="{D5CDD505-2E9C-101B-9397-08002B2CF9AE}" pid="4" name="PresentationFormat">
    <vt:lpwstr>Geniş ekran</vt:lpwstr>
  </property>
  <property fmtid="{D5CDD505-2E9C-101B-9397-08002B2CF9AE}" pid="5" name="Slides">
    <vt:i4>17</vt:i4>
  </property>
</Properties>
</file>